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8" r:id="rId4"/>
    <p:sldId id="260" r:id="rId5"/>
    <p:sldId id="259" r:id="rId6"/>
    <p:sldId id="295" r:id="rId7"/>
    <p:sldId id="298" r:id="rId8"/>
    <p:sldId id="264" r:id="rId9"/>
    <p:sldId id="265" r:id="rId10"/>
    <p:sldId id="297" r:id="rId11"/>
    <p:sldId id="273" r:id="rId12"/>
    <p:sldId id="268" r:id="rId13"/>
    <p:sldId id="266" r:id="rId14"/>
    <p:sldId id="274" r:id="rId15"/>
    <p:sldId id="302" r:id="rId16"/>
    <p:sldId id="270" r:id="rId17"/>
    <p:sldId id="292" r:id="rId18"/>
    <p:sldId id="269" r:id="rId19"/>
    <p:sldId id="288" r:id="rId20"/>
    <p:sldId id="289" r:id="rId21"/>
    <p:sldId id="293" r:id="rId22"/>
    <p:sldId id="271" r:id="rId23"/>
    <p:sldId id="307" r:id="rId24"/>
    <p:sldId id="309" r:id="rId25"/>
    <p:sldId id="310" r:id="rId26"/>
    <p:sldId id="313" r:id="rId27"/>
    <p:sldId id="311" r:id="rId28"/>
    <p:sldId id="312" r:id="rId29"/>
    <p:sldId id="306" r:id="rId30"/>
    <p:sldId id="276" r:id="rId31"/>
    <p:sldId id="272" r:id="rId32"/>
    <p:sldId id="281" r:id="rId33"/>
    <p:sldId id="303" r:id="rId34"/>
    <p:sldId id="294" r:id="rId35"/>
    <p:sldId id="290" r:id="rId36"/>
    <p:sldId id="283" r:id="rId37"/>
    <p:sldId id="284" r:id="rId38"/>
    <p:sldId id="285" r:id="rId39"/>
    <p:sldId id="286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462E3-92E7-4127-91F3-26770C39284F}" type="doc">
      <dgm:prSet loTypeId="urn:microsoft.com/office/officeart/2005/8/layout/architecture" loCatId="officeonline" qsTypeId="urn:microsoft.com/office/officeart/2005/8/quickstyle/simple1" qsCatId="simple" csTypeId="urn:microsoft.com/office/officeart/2005/8/colors/colorful1#4" csCatId="colorful" phldr="0"/>
      <dgm:spPr/>
      <dgm:t>
        <a:bodyPr/>
        <a:lstStyle/>
        <a:p>
          <a:endParaRPr lang="en-US"/>
        </a:p>
      </dgm:t>
    </dgm:pt>
    <dgm:pt modelId="{6019A26C-7928-455F-98AA-81579A4509FC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AA5A1FFB-B95E-42EF-B025-F6D349ED7390}" type="par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BAD33211-78A3-45DB-A40C-001746A1D8CF}" type="sib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21443F69-21D4-4298-A1A6-77E79E2536C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270A3F39-0A78-4EFF-9D55-E8D32315A57E}" type="par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6B2A30EB-1A82-4EA4-9D3B-EFF52B5FB6D5}" type="sib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ED378E37-706B-4192-BB47-CD4BD4567EA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1672EB65-B0AD-453A-8952-BFEDFA343964}" type="par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44B4E168-4AC2-4BDE-9EA8-E80B73038C88}" type="sib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B3ABD250-A5DE-4196-8E89-DF5BD732D8A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FA08EEA5-3FF4-4D67-AD1F-855FD0DFA98E}" type="par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A841E7BD-99C8-4A69-A895-3C66E9633144}" type="sib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E3553F23-FB63-46A5-8D2F-4733F6A833E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B41F686B-C6AC-4EB2-BF6E-D33863587FBF}" type="par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DA56D392-4B54-47CA-BDBE-D1C5094FCDA9}" type="sib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A45AC6F6-C349-4177-9632-C3CEF214E8DF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D9B1E280-73B3-474D-9655-4FA24F08B2F3}" type="par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D71AD07E-ACFD-4578-AD5D-97AC2DC6E318}" type="sib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7759BB7D-86CB-460E-841C-A142AB016B6B}" type="pres">
      <dgm:prSet presAssocID="{5CF462E3-92E7-4127-91F3-26770C39284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C57FEC-A6B8-401E-BBBA-B68E06B6FAF2}" type="pres">
      <dgm:prSet presAssocID="{6019A26C-7928-455F-98AA-81579A4509FC}" presName="vertOne" presStyleCnt="0"/>
      <dgm:spPr/>
    </dgm:pt>
    <dgm:pt modelId="{58CD8D2B-5A41-4E15-B410-E2E437B7E28B}" type="pres">
      <dgm:prSet presAssocID="{6019A26C-7928-455F-98AA-81579A4509FC}" presName="txOne" presStyleLbl="node0" presStyleIdx="0" presStyleCnt="1">
        <dgm:presLayoutVars>
          <dgm:chPref val="3"/>
        </dgm:presLayoutVars>
      </dgm:prSet>
      <dgm:spPr/>
    </dgm:pt>
    <dgm:pt modelId="{46DCF2A8-44AD-4205-9C3B-FCB1DF34E7AD}" type="pres">
      <dgm:prSet presAssocID="{6019A26C-7928-455F-98AA-81579A4509FC}" presName="parTransOne" presStyleCnt="0"/>
      <dgm:spPr/>
    </dgm:pt>
    <dgm:pt modelId="{82AB4A85-907A-4627-A1D0-5623D6A23117}" type="pres">
      <dgm:prSet presAssocID="{6019A26C-7928-455F-98AA-81579A4509FC}" presName="horzOne" presStyleCnt="0"/>
      <dgm:spPr/>
    </dgm:pt>
    <dgm:pt modelId="{0B0A1CBF-961A-4A3E-B049-18052F03917D}" type="pres">
      <dgm:prSet presAssocID="{21443F69-21D4-4298-A1A6-77E79E2536C0}" presName="vertTwo" presStyleCnt="0"/>
      <dgm:spPr/>
    </dgm:pt>
    <dgm:pt modelId="{8CD9DBB6-FB6C-414C-8E33-C2EB5C79FEF6}" type="pres">
      <dgm:prSet presAssocID="{21443F69-21D4-4298-A1A6-77E79E2536C0}" presName="txTwo" presStyleLbl="node2" presStyleIdx="0" presStyleCnt="2">
        <dgm:presLayoutVars>
          <dgm:chPref val="3"/>
        </dgm:presLayoutVars>
      </dgm:prSet>
      <dgm:spPr/>
    </dgm:pt>
    <dgm:pt modelId="{6BE9534B-132F-4796-99F0-E96AEFEC02BF}" type="pres">
      <dgm:prSet presAssocID="{21443F69-21D4-4298-A1A6-77E79E2536C0}" presName="parTransTwo" presStyleCnt="0"/>
      <dgm:spPr/>
    </dgm:pt>
    <dgm:pt modelId="{F1E85468-ADF9-47AC-A0C3-C2CBDF144C20}" type="pres">
      <dgm:prSet presAssocID="{21443F69-21D4-4298-A1A6-77E79E2536C0}" presName="horzTwo" presStyleCnt="0"/>
      <dgm:spPr/>
    </dgm:pt>
    <dgm:pt modelId="{F4D734E8-1B91-43A4-A1F8-895E90194F0C}" type="pres">
      <dgm:prSet presAssocID="{ED378E37-706B-4192-BB47-CD4BD4567EA0}" presName="vertThree" presStyleCnt="0"/>
      <dgm:spPr/>
    </dgm:pt>
    <dgm:pt modelId="{4F2CC554-3225-4628-B445-7A92EEF2C3BD}" type="pres">
      <dgm:prSet presAssocID="{ED378E37-706B-4192-BB47-CD4BD4567EA0}" presName="txThree" presStyleLbl="node3" presStyleIdx="0" presStyleCnt="3">
        <dgm:presLayoutVars>
          <dgm:chPref val="3"/>
        </dgm:presLayoutVars>
      </dgm:prSet>
      <dgm:spPr/>
    </dgm:pt>
    <dgm:pt modelId="{F8FCF612-96D2-4432-BF1E-B10970F043BD}" type="pres">
      <dgm:prSet presAssocID="{ED378E37-706B-4192-BB47-CD4BD4567EA0}" presName="horzThree" presStyleCnt="0"/>
      <dgm:spPr/>
    </dgm:pt>
    <dgm:pt modelId="{D71D3DE3-0F3C-4185-B0B0-45F6CACFCA35}" type="pres">
      <dgm:prSet presAssocID="{44B4E168-4AC2-4BDE-9EA8-E80B73038C88}" presName="sibSpaceThree" presStyleCnt="0"/>
      <dgm:spPr/>
    </dgm:pt>
    <dgm:pt modelId="{CBAA868B-31F8-4CC6-AC0E-0F0079FB5D08}" type="pres">
      <dgm:prSet presAssocID="{B3ABD250-A5DE-4196-8E89-DF5BD732D8A6}" presName="vertThree" presStyleCnt="0"/>
      <dgm:spPr/>
    </dgm:pt>
    <dgm:pt modelId="{4CB6BE25-C0AD-4491-999D-DF9ED8F046A1}" type="pres">
      <dgm:prSet presAssocID="{B3ABD250-A5DE-4196-8E89-DF5BD732D8A6}" presName="txThree" presStyleLbl="node3" presStyleIdx="1" presStyleCnt="3">
        <dgm:presLayoutVars>
          <dgm:chPref val="3"/>
        </dgm:presLayoutVars>
      </dgm:prSet>
      <dgm:spPr/>
    </dgm:pt>
    <dgm:pt modelId="{4221EBDE-BC56-4919-ADE1-A9C3A71343E8}" type="pres">
      <dgm:prSet presAssocID="{B3ABD250-A5DE-4196-8E89-DF5BD732D8A6}" presName="horzThree" presStyleCnt="0"/>
      <dgm:spPr/>
    </dgm:pt>
    <dgm:pt modelId="{5872B0C7-EF7E-45EC-990D-44B30E036A52}" type="pres">
      <dgm:prSet presAssocID="{6B2A30EB-1A82-4EA4-9D3B-EFF52B5FB6D5}" presName="sibSpaceTwo" presStyleCnt="0"/>
      <dgm:spPr/>
    </dgm:pt>
    <dgm:pt modelId="{3946F4E9-222F-4AF5-B7FE-A966584FE5A4}" type="pres">
      <dgm:prSet presAssocID="{E3553F23-FB63-46A5-8D2F-4733F6A833E6}" presName="vertTwo" presStyleCnt="0"/>
      <dgm:spPr/>
    </dgm:pt>
    <dgm:pt modelId="{8E834D84-918C-42AF-8EB1-DB73C2F0EA87}" type="pres">
      <dgm:prSet presAssocID="{E3553F23-FB63-46A5-8D2F-4733F6A833E6}" presName="txTwo" presStyleLbl="node2" presStyleIdx="1" presStyleCnt="2">
        <dgm:presLayoutVars>
          <dgm:chPref val="3"/>
        </dgm:presLayoutVars>
      </dgm:prSet>
      <dgm:spPr/>
    </dgm:pt>
    <dgm:pt modelId="{DCEDD0BE-D863-48D9-9173-3CCD14219F40}" type="pres">
      <dgm:prSet presAssocID="{E3553F23-FB63-46A5-8D2F-4733F6A833E6}" presName="parTransTwo" presStyleCnt="0"/>
      <dgm:spPr/>
    </dgm:pt>
    <dgm:pt modelId="{8FCC9F68-3559-4964-B90D-96970024D675}" type="pres">
      <dgm:prSet presAssocID="{E3553F23-FB63-46A5-8D2F-4733F6A833E6}" presName="horzTwo" presStyleCnt="0"/>
      <dgm:spPr/>
    </dgm:pt>
    <dgm:pt modelId="{D86A9675-3A02-4990-9E47-18A0C94BA582}" type="pres">
      <dgm:prSet presAssocID="{A45AC6F6-C349-4177-9632-C3CEF214E8DF}" presName="vertThree" presStyleCnt="0"/>
      <dgm:spPr/>
    </dgm:pt>
    <dgm:pt modelId="{ADD5B5CC-DE68-4201-8D9E-3E21960169E6}" type="pres">
      <dgm:prSet presAssocID="{A45AC6F6-C349-4177-9632-C3CEF214E8DF}" presName="txThree" presStyleLbl="node3" presStyleIdx="2" presStyleCnt="3">
        <dgm:presLayoutVars>
          <dgm:chPref val="3"/>
        </dgm:presLayoutVars>
      </dgm:prSet>
      <dgm:spPr/>
    </dgm:pt>
    <dgm:pt modelId="{563DCC38-D7BE-402F-A3E0-B9340BAA414C}" type="pres">
      <dgm:prSet presAssocID="{A45AC6F6-C349-4177-9632-C3CEF214E8DF}" presName="horzThree" presStyleCnt="0"/>
      <dgm:spPr/>
    </dgm:pt>
  </dgm:ptLst>
  <dgm:cxnLst>
    <dgm:cxn modelId="{CFD7E81B-0B3D-43DC-9634-98DBBC4D9F69}" type="presOf" srcId="{6019A26C-7928-455F-98AA-81579A4509FC}" destId="{58CD8D2B-5A41-4E15-B410-E2E437B7E28B}" srcOrd="0" destOrd="0" presId="urn:microsoft.com/office/officeart/2005/8/layout/architecture"/>
    <dgm:cxn modelId="{31A4C51F-AFC3-46E1-B380-34B5D9213477}" type="presOf" srcId="{A45AC6F6-C349-4177-9632-C3CEF214E8DF}" destId="{ADD5B5CC-DE68-4201-8D9E-3E21960169E6}" srcOrd="0" destOrd="0" presId="urn:microsoft.com/office/officeart/2005/8/layout/architecture"/>
    <dgm:cxn modelId="{3045E024-7CD5-4913-96B1-D7CFF5BE0B80}" type="presOf" srcId="{ED378E37-706B-4192-BB47-CD4BD4567EA0}" destId="{4F2CC554-3225-4628-B445-7A92EEF2C3BD}" srcOrd="0" destOrd="0" presId="urn:microsoft.com/office/officeart/2005/8/layout/architecture"/>
    <dgm:cxn modelId="{9ECF3431-9FE1-4892-A0AA-38072A360B23}" srcId="{6019A26C-7928-455F-98AA-81579A4509FC}" destId="{E3553F23-FB63-46A5-8D2F-4733F6A833E6}" srcOrd="1" destOrd="0" parTransId="{B41F686B-C6AC-4EB2-BF6E-D33863587FBF}" sibTransId="{DA56D392-4B54-47CA-BDBE-D1C5094FCDA9}"/>
    <dgm:cxn modelId="{26382160-14A0-4DE1-B39B-EBD096D50740}" type="presOf" srcId="{E3553F23-FB63-46A5-8D2F-4733F6A833E6}" destId="{8E834D84-918C-42AF-8EB1-DB73C2F0EA87}" srcOrd="0" destOrd="0" presId="urn:microsoft.com/office/officeart/2005/8/layout/architecture"/>
    <dgm:cxn modelId="{3C207E77-5A2C-4DDB-ABC6-8051FEBE60BE}" srcId="{E3553F23-FB63-46A5-8D2F-4733F6A833E6}" destId="{A45AC6F6-C349-4177-9632-C3CEF214E8DF}" srcOrd="0" destOrd="0" parTransId="{D9B1E280-73B3-474D-9655-4FA24F08B2F3}" sibTransId="{D71AD07E-ACFD-4578-AD5D-97AC2DC6E318}"/>
    <dgm:cxn modelId="{469D4E7D-7E0F-4BB5-8A09-33D566F778F0}" srcId="{6019A26C-7928-455F-98AA-81579A4509FC}" destId="{21443F69-21D4-4298-A1A6-77E79E2536C0}" srcOrd="0" destOrd="0" parTransId="{270A3F39-0A78-4EFF-9D55-E8D32315A57E}" sibTransId="{6B2A30EB-1A82-4EA4-9D3B-EFF52B5FB6D5}"/>
    <dgm:cxn modelId="{3D38207F-AD82-4085-A8C7-368CE5FEE96C}" type="presOf" srcId="{21443F69-21D4-4298-A1A6-77E79E2536C0}" destId="{8CD9DBB6-FB6C-414C-8E33-C2EB5C79FEF6}" srcOrd="0" destOrd="0" presId="urn:microsoft.com/office/officeart/2005/8/layout/architecture"/>
    <dgm:cxn modelId="{0E20F883-FD5D-4C73-AB14-B51C9DF31801}" srcId="{21443F69-21D4-4298-A1A6-77E79E2536C0}" destId="{ED378E37-706B-4192-BB47-CD4BD4567EA0}" srcOrd="0" destOrd="0" parTransId="{1672EB65-B0AD-453A-8952-BFEDFA343964}" sibTransId="{44B4E168-4AC2-4BDE-9EA8-E80B73038C88}"/>
    <dgm:cxn modelId="{EFFB108F-DF6F-444B-A18E-3982E3F91F64}" srcId="{21443F69-21D4-4298-A1A6-77E79E2536C0}" destId="{B3ABD250-A5DE-4196-8E89-DF5BD732D8A6}" srcOrd="1" destOrd="0" parTransId="{FA08EEA5-3FF4-4D67-AD1F-855FD0DFA98E}" sibTransId="{A841E7BD-99C8-4A69-A895-3C66E9633144}"/>
    <dgm:cxn modelId="{981BBF90-E065-466D-94D9-BD99B7434F3A}" srcId="{5CF462E3-92E7-4127-91F3-26770C39284F}" destId="{6019A26C-7928-455F-98AA-81579A4509FC}" srcOrd="0" destOrd="0" parTransId="{AA5A1FFB-B95E-42EF-B025-F6D349ED7390}" sibTransId="{BAD33211-78A3-45DB-A40C-001746A1D8CF}"/>
    <dgm:cxn modelId="{93BCB5A4-1BC5-460C-AF1E-8BB6F36252A8}" type="presOf" srcId="{B3ABD250-A5DE-4196-8E89-DF5BD732D8A6}" destId="{4CB6BE25-C0AD-4491-999D-DF9ED8F046A1}" srcOrd="0" destOrd="0" presId="urn:microsoft.com/office/officeart/2005/8/layout/architecture"/>
    <dgm:cxn modelId="{BDF688BC-E0D5-42AB-B33C-D367A2FA43AB}" type="presOf" srcId="{5CF462E3-92E7-4127-91F3-26770C39284F}" destId="{7759BB7D-86CB-460E-841C-A142AB016B6B}" srcOrd="0" destOrd="0" presId="urn:microsoft.com/office/officeart/2005/8/layout/architecture"/>
    <dgm:cxn modelId="{3CDF684E-DC5D-4699-917C-E87D302B7102}" type="presParOf" srcId="{7759BB7D-86CB-460E-841C-A142AB016B6B}" destId="{29C57FEC-A6B8-401E-BBBA-B68E06B6FAF2}" srcOrd="0" destOrd="0" presId="urn:microsoft.com/office/officeart/2005/8/layout/architecture"/>
    <dgm:cxn modelId="{1AF17CD7-0D0D-4B5A-9B30-689794EF59E6}" type="presParOf" srcId="{29C57FEC-A6B8-401E-BBBA-B68E06B6FAF2}" destId="{58CD8D2B-5A41-4E15-B410-E2E437B7E28B}" srcOrd="0" destOrd="0" presId="urn:microsoft.com/office/officeart/2005/8/layout/architecture"/>
    <dgm:cxn modelId="{05FF4A42-4F36-4AA7-AA4A-1127DCF80C0A}" type="presParOf" srcId="{29C57FEC-A6B8-401E-BBBA-B68E06B6FAF2}" destId="{46DCF2A8-44AD-4205-9C3B-FCB1DF34E7AD}" srcOrd="1" destOrd="0" presId="urn:microsoft.com/office/officeart/2005/8/layout/architecture"/>
    <dgm:cxn modelId="{07803EED-B6D8-4D8C-8C0D-43E431D19EC6}" type="presParOf" srcId="{29C57FEC-A6B8-401E-BBBA-B68E06B6FAF2}" destId="{82AB4A85-907A-4627-A1D0-5623D6A23117}" srcOrd="2" destOrd="0" presId="urn:microsoft.com/office/officeart/2005/8/layout/architecture"/>
    <dgm:cxn modelId="{0750DBC6-38E0-45F0-BF59-3A5E28F47816}" type="presParOf" srcId="{82AB4A85-907A-4627-A1D0-5623D6A23117}" destId="{0B0A1CBF-961A-4A3E-B049-18052F03917D}" srcOrd="0" destOrd="0" presId="urn:microsoft.com/office/officeart/2005/8/layout/architecture"/>
    <dgm:cxn modelId="{75E5D521-DA37-4CB8-B4E0-4BBC1163AF59}" type="presParOf" srcId="{0B0A1CBF-961A-4A3E-B049-18052F03917D}" destId="{8CD9DBB6-FB6C-414C-8E33-C2EB5C79FEF6}" srcOrd="0" destOrd="0" presId="urn:microsoft.com/office/officeart/2005/8/layout/architecture"/>
    <dgm:cxn modelId="{EA7EB5B2-3ACB-4AD3-94B9-B145C1AA1BD6}" type="presParOf" srcId="{0B0A1CBF-961A-4A3E-B049-18052F03917D}" destId="{6BE9534B-132F-4796-99F0-E96AEFEC02BF}" srcOrd="1" destOrd="0" presId="urn:microsoft.com/office/officeart/2005/8/layout/architecture"/>
    <dgm:cxn modelId="{7773B250-759A-4F6B-B9D5-D8B49D2AD664}" type="presParOf" srcId="{0B0A1CBF-961A-4A3E-B049-18052F03917D}" destId="{F1E85468-ADF9-47AC-A0C3-C2CBDF144C20}" srcOrd="2" destOrd="0" presId="urn:microsoft.com/office/officeart/2005/8/layout/architecture"/>
    <dgm:cxn modelId="{9E53426F-73B5-4EE1-BA7D-8867179707F5}" type="presParOf" srcId="{F1E85468-ADF9-47AC-A0C3-C2CBDF144C20}" destId="{F4D734E8-1B91-43A4-A1F8-895E90194F0C}" srcOrd="0" destOrd="0" presId="urn:microsoft.com/office/officeart/2005/8/layout/architecture"/>
    <dgm:cxn modelId="{997106C9-8D92-490F-A902-27BD83687C75}" type="presParOf" srcId="{F4D734E8-1B91-43A4-A1F8-895E90194F0C}" destId="{4F2CC554-3225-4628-B445-7A92EEF2C3BD}" srcOrd="0" destOrd="0" presId="urn:microsoft.com/office/officeart/2005/8/layout/architecture"/>
    <dgm:cxn modelId="{B250A87E-0E33-4822-A6E4-37E183ADEA43}" type="presParOf" srcId="{F4D734E8-1B91-43A4-A1F8-895E90194F0C}" destId="{F8FCF612-96D2-4432-BF1E-B10970F043BD}" srcOrd="1" destOrd="0" presId="urn:microsoft.com/office/officeart/2005/8/layout/architecture"/>
    <dgm:cxn modelId="{A088E192-B1FD-481F-BD0D-B7EE92ACD280}" type="presParOf" srcId="{F1E85468-ADF9-47AC-A0C3-C2CBDF144C20}" destId="{D71D3DE3-0F3C-4185-B0B0-45F6CACFCA35}" srcOrd="1" destOrd="0" presId="urn:microsoft.com/office/officeart/2005/8/layout/architecture"/>
    <dgm:cxn modelId="{EA17383B-0A03-4A37-A567-69398B9F718B}" type="presParOf" srcId="{F1E85468-ADF9-47AC-A0C3-C2CBDF144C20}" destId="{CBAA868B-31F8-4CC6-AC0E-0F0079FB5D08}" srcOrd="2" destOrd="0" presId="urn:microsoft.com/office/officeart/2005/8/layout/architecture"/>
    <dgm:cxn modelId="{A2D5646A-7A34-4BC6-916D-BF5D795D2E40}" type="presParOf" srcId="{CBAA868B-31F8-4CC6-AC0E-0F0079FB5D08}" destId="{4CB6BE25-C0AD-4491-999D-DF9ED8F046A1}" srcOrd="0" destOrd="0" presId="urn:microsoft.com/office/officeart/2005/8/layout/architecture"/>
    <dgm:cxn modelId="{D3CFE3FA-B918-49AE-B24F-3A1AA1EED612}" type="presParOf" srcId="{CBAA868B-31F8-4CC6-AC0E-0F0079FB5D08}" destId="{4221EBDE-BC56-4919-ADE1-A9C3A71343E8}" srcOrd="1" destOrd="0" presId="urn:microsoft.com/office/officeart/2005/8/layout/architecture"/>
    <dgm:cxn modelId="{910D6B15-F232-464F-8325-9A5276A26BAD}" type="presParOf" srcId="{82AB4A85-907A-4627-A1D0-5623D6A23117}" destId="{5872B0C7-EF7E-45EC-990D-44B30E036A52}" srcOrd="1" destOrd="0" presId="urn:microsoft.com/office/officeart/2005/8/layout/architecture"/>
    <dgm:cxn modelId="{0CF2295F-9B6F-42E2-A01C-FDDBF5D3E03B}" type="presParOf" srcId="{82AB4A85-907A-4627-A1D0-5623D6A23117}" destId="{3946F4E9-222F-4AF5-B7FE-A966584FE5A4}" srcOrd="2" destOrd="0" presId="urn:microsoft.com/office/officeart/2005/8/layout/architecture"/>
    <dgm:cxn modelId="{C9E47E3F-435D-4C7C-A6AD-F9363946288F}" type="presParOf" srcId="{3946F4E9-222F-4AF5-B7FE-A966584FE5A4}" destId="{8E834D84-918C-42AF-8EB1-DB73C2F0EA87}" srcOrd="0" destOrd="0" presId="urn:microsoft.com/office/officeart/2005/8/layout/architecture"/>
    <dgm:cxn modelId="{A8F96B36-CB2A-4703-A4BF-EB4FBA31BB6F}" type="presParOf" srcId="{3946F4E9-222F-4AF5-B7FE-A966584FE5A4}" destId="{DCEDD0BE-D863-48D9-9173-3CCD14219F40}" srcOrd="1" destOrd="0" presId="urn:microsoft.com/office/officeart/2005/8/layout/architecture"/>
    <dgm:cxn modelId="{D24F4D72-1774-4C3C-BACC-C5282AE19D10}" type="presParOf" srcId="{3946F4E9-222F-4AF5-B7FE-A966584FE5A4}" destId="{8FCC9F68-3559-4964-B90D-96970024D675}" srcOrd="2" destOrd="0" presId="urn:microsoft.com/office/officeart/2005/8/layout/architecture"/>
    <dgm:cxn modelId="{6E4E9731-0545-4270-BEA1-55CC5E7C5DE3}" type="presParOf" srcId="{8FCC9F68-3559-4964-B90D-96970024D675}" destId="{D86A9675-3A02-4990-9E47-18A0C94BA582}" srcOrd="0" destOrd="0" presId="urn:microsoft.com/office/officeart/2005/8/layout/architecture"/>
    <dgm:cxn modelId="{D4D9634F-A183-4CB1-8028-74A0BC378CC4}" type="presParOf" srcId="{D86A9675-3A02-4990-9E47-18A0C94BA582}" destId="{ADD5B5CC-DE68-4201-8D9E-3E21960169E6}" srcOrd="0" destOrd="0" presId="urn:microsoft.com/office/officeart/2005/8/layout/architecture"/>
    <dgm:cxn modelId="{BE311CFD-F5EF-4953-B48D-B3EB9D34778E}" type="presParOf" srcId="{D86A9675-3A02-4990-9E47-18A0C94BA582}" destId="{563DCC38-D7BE-402F-A3E0-B9340BAA414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8D2B-5A41-4E15-B410-E2E437B7E28B}">
      <dsp:nvSpPr>
        <dsp:cNvPr id="0" name=""/>
        <dsp:cNvSpPr/>
      </dsp:nvSpPr>
      <dsp:spPr>
        <a:xfrm>
          <a:off x="172" y="898969"/>
          <a:ext cx="1507323" cy="422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noFill/>
          </a:endParaRPr>
        </a:p>
      </dsp:txBody>
      <dsp:txXfrm>
        <a:off x="12536" y="911333"/>
        <a:ext cx="1482595" cy="397398"/>
      </dsp:txXfrm>
    </dsp:sp>
    <dsp:sp modelId="{8CD9DBB6-FB6C-414C-8E33-C2EB5C79FEF6}">
      <dsp:nvSpPr>
        <dsp:cNvPr id="0" name=""/>
        <dsp:cNvSpPr/>
      </dsp:nvSpPr>
      <dsp:spPr>
        <a:xfrm>
          <a:off x="172" y="449881"/>
          <a:ext cx="984630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noFill/>
          </a:endParaRPr>
        </a:p>
      </dsp:txBody>
      <dsp:txXfrm>
        <a:off x="12536" y="462245"/>
        <a:ext cx="959902" cy="397398"/>
      </dsp:txXfrm>
    </dsp:sp>
    <dsp:sp modelId="{4F2CC554-3225-4628-B445-7A92EEF2C3BD}">
      <dsp:nvSpPr>
        <dsp:cNvPr id="0" name=""/>
        <dsp:cNvSpPr/>
      </dsp:nvSpPr>
      <dsp:spPr>
        <a:xfrm>
          <a:off x="172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2536" y="13157"/>
        <a:ext cx="457461" cy="397398"/>
      </dsp:txXfrm>
    </dsp:sp>
    <dsp:sp modelId="{4CB6BE25-C0AD-4491-999D-DF9ED8F046A1}">
      <dsp:nvSpPr>
        <dsp:cNvPr id="0" name=""/>
        <dsp:cNvSpPr/>
      </dsp:nvSpPr>
      <dsp:spPr>
        <a:xfrm>
          <a:off x="502613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514977" y="13157"/>
        <a:ext cx="457461" cy="397398"/>
      </dsp:txXfrm>
    </dsp:sp>
    <dsp:sp modelId="{8E834D84-918C-42AF-8EB1-DB73C2F0EA87}">
      <dsp:nvSpPr>
        <dsp:cNvPr id="0" name=""/>
        <dsp:cNvSpPr/>
      </dsp:nvSpPr>
      <dsp:spPr>
        <a:xfrm>
          <a:off x="1025306" y="449881"/>
          <a:ext cx="482189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037670" y="462245"/>
        <a:ext cx="457461" cy="397398"/>
      </dsp:txXfrm>
    </dsp:sp>
    <dsp:sp modelId="{ADD5B5CC-DE68-4201-8D9E-3E21960169E6}">
      <dsp:nvSpPr>
        <dsp:cNvPr id="0" name=""/>
        <dsp:cNvSpPr/>
      </dsp:nvSpPr>
      <dsp:spPr>
        <a:xfrm>
          <a:off x="1025306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noFill/>
          </a:endParaRPr>
        </a:p>
      </dsp:txBody>
      <dsp:txXfrm>
        <a:off x="1037670" y="13157"/>
        <a:ext cx="457461" cy="3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email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4.jpeg"/><Relationship Id="rId10" Type="http://schemas.openxmlformats.org/officeDocument/2006/relationships/image" Target="../media/image23.png"/><Relationship Id="rId4" Type="http://schemas.openxmlformats.org/officeDocument/2006/relationships/image" Target="../media/image4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00012"/>
          </a:xfrm>
        </p:spPr>
        <p:txBody>
          <a:bodyPr anchor="t">
            <a:normAutofit fontScale="90000"/>
          </a:bodyPr>
          <a:lstStyle/>
          <a:p>
            <a:r>
              <a:rPr lang="en-US" dirty="0" err="1"/>
              <a:t>Docker</a:t>
            </a:r>
            <a:r>
              <a:rPr lang="en-US" dirty="0"/>
              <a:t>, Containers, and the Future of Application Delivery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presented by Jacob Hochstetler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565" y="-630843"/>
            <a:ext cx="6538490" cy="50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70639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1768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transport quickly and smoothly</a:t>
            </a:r>
          </a:p>
          <a:p>
            <a:pPr algn="ctr"/>
            <a:r>
              <a:rPr lang="en-US" dirty="0"/>
              <a:t>(e.g. from boat to train to truck)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 Intermodal Shipping Container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56431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pic>
        <p:nvPicPr>
          <p:cNvPr id="17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36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This eliminated the NXN problem…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3702" y="1143464"/>
            <a:ext cx="94107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841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931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0785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57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72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8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520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12644" y="4445866"/>
            <a:ext cx="7707525" cy="489275"/>
            <a:chOff x="2312644" y="4445866"/>
            <a:chExt cx="7707525" cy="489275"/>
          </a:xfrm>
        </p:grpSpPr>
        <p:pic>
          <p:nvPicPr>
            <p:cNvPr id="28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307386" y="3715390"/>
            <a:ext cx="7707525" cy="489275"/>
            <a:chOff x="2312644" y="4445866"/>
            <a:chExt cx="7707525" cy="489275"/>
          </a:xfrm>
        </p:grpSpPr>
        <p:pic>
          <p:nvPicPr>
            <p:cNvPr id="37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2129" y="3016448"/>
            <a:ext cx="7707525" cy="489275"/>
            <a:chOff x="2312644" y="4445866"/>
            <a:chExt cx="7707525" cy="489275"/>
          </a:xfrm>
        </p:grpSpPr>
        <p:pic>
          <p:nvPicPr>
            <p:cNvPr id="45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2286364" y="2259701"/>
            <a:ext cx="7707525" cy="489275"/>
            <a:chOff x="2312644" y="4445866"/>
            <a:chExt cx="7707525" cy="489275"/>
          </a:xfrm>
        </p:grpSpPr>
        <p:pic>
          <p:nvPicPr>
            <p:cNvPr id="59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2328405" y="1544992"/>
            <a:ext cx="7707525" cy="489275"/>
            <a:chOff x="2312644" y="4445866"/>
            <a:chExt cx="7707525" cy="489275"/>
          </a:xfrm>
        </p:grpSpPr>
        <p:pic>
          <p:nvPicPr>
            <p:cNvPr id="67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98"/>
            <p:cNvPicPr>
              <a:picLocks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19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and spawned an Intermodal Shipping Container Ecosystem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884" y="1295260"/>
            <a:ext cx="5423916" cy="3122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441" y="1399889"/>
            <a:ext cx="3897705" cy="31255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25696" y="2450592"/>
            <a:ext cx="1085088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7293" y="5010911"/>
            <a:ext cx="7469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90% of all cargo now shipped in a standard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of magnitude reduction in cost and time to load and unload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 reduction in losses due to theft or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Huge reduction in freight cost as percent of final goods </a:t>
            </a:r>
            <a:r>
              <a:rPr lang="en-US" dirty="0">
                <a:sym typeface="Wingdings" panose="05000000000000000000" pitchFamily="2" charset="2"/>
              </a:rPr>
              <a:t>(from &gt;25% to &lt;3%)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massive globalizations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206940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Docker</a:t>
            </a:r>
            <a:r>
              <a:rPr lang="en-US" dirty="0"/>
              <a:t> is a shipping container system for code 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Or…put more simply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Operator: Configure Once, Run Anything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Developer: Build Once, Run Anywhere (Finally)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8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Docker</a:t>
            </a:r>
            <a:r>
              <a:rPr lang="en-US" dirty="0"/>
              <a:t> solves the NXN problem 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22112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22733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containers matter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928768"/>
              </p:ext>
            </p:extLst>
          </p:nvPr>
        </p:nvGraphicFramePr>
        <p:xfrm>
          <a:off x="431799" y="1000760"/>
          <a:ext cx="1124585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Docker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Agnostic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same container can hold almost any type of cargo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  <a:r>
                        <a:rPr lang="en-US" baseline="0" dirty="0"/>
                        <a:t> encapsulate any payload and its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Standard shape and interface allow same container to move from ship to train to semi-truck to warehouse to crane without being modified or opened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operating system primitives (e.g. LXC) can run consistently on virtually</a:t>
                      </a:r>
                      <a:r>
                        <a:rPr lang="en-US" baseline="0" dirty="0"/>
                        <a:t> any hardware—VMs, bare metal, </a:t>
                      </a:r>
                      <a:r>
                        <a:rPr lang="en-US" baseline="0" dirty="0" err="1"/>
                        <a:t>openstack</a:t>
                      </a:r>
                      <a:r>
                        <a:rPr lang="en-US" baseline="0" dirty="0"/>
                        <a:t>, public IAAS, etc.—without modification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 Isolation and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worry about anvils crushing bananas. Containers can be stacked and</a:t>
                      </a:r>
                      <a:r>
                        <a:rPr lang="en-US" baseline="0" dirty="0"/>
                        <a:t> shipped together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Resource, network,</a:t>
                      </a:r>
                      <a:r>
                        <a:rPr lang="en-US" baseline="0" dirty="0"/>
                        <a:t> and content isolation. Avoids dependency nightmare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interfaces make it easy to automate loading,</a:t>
                      </a:r>
                      <a:r>
                        <a:rPr lang="en-US" baseline="0" dirty="0"/>
                        <a:t> unloading, moving,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operations to run, start, stop, commit, search, etc. Perfect for 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CI, CD, </a:t>
                      </a:r>
                      <a:r>
                        <a:rPr lang="en-US" baseline="0" dirty="0" err="1"/>
                        <a:t>autoscaling</a:t>
                      </a:r>
                      <a:r>
                        <a:rPr lang="en-US" baseline="0" dirty="0"/>
                        <a:t>, hybrid clouds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Highly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opening or modification, quick to move between waypoints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Lightweight,</a:t>
                      </a:r>
                      <a:r>
                        <a:rPr lang="en-US" baseline="0" dirty="0"/>
                        <a:t> virtually no </a:t>
                      </a:r>
                      <a:r>
                        <a:rPr lang="en-US" baseline="0" dirty="0" err="1"/>
                        <a:t>perf</a:t>
                      </a:r>
                      <a:r>
                        <a:rPr lang="en-US" baseline="0" dirty="0"/>
                        <a:t> or start-up penalty, quick to move and manipulate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Separation of duties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Shipper worries about inside</a:t>
                      </a:r>
                      <a:r>
                        <a:rPr lang="en-US" baseline="0" dirty="0"/>
                        <a:t> of box, carrier worries about outside of 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 worries about code. Ops worries about infrastructure.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7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Developers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/>
              <a:t>Build once…run anywhere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 clean, safe, hygienic and portable runtime environment for your app.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No worries about missing dependencies, packages and other pain points during subsequent deployments.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Run each app in its own isolated container,  so you can run various versions of libraries and other dependencies for each app without worrying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Automate testing, integration, packaging…anything you can script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Reduce/eliminate concerns about compatibility on different platforms, either your own or your customers.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Cheap, zero-penalty containers to deploy services? A VM without the overhead of a VM? Instant replay and reset of image snapshots? That’s the power of Docker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4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1825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/>
              <a:t>How They Work?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12446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Devops</a:t>
            </a:r>
            <a:r>
              <a:rPr lang="en-US" dirty="0"/>
              <a:t>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r>
              <a:rPr lang="en-US" dirty="0"/>
              <a:t>Configure once…run anything</a:t>
            </a:r>
          </a:p>
          <a:p>
            <a:pPr lvl="1"/>
            <a:r>
              <a:rPr lang="en-US" sz="2000" dirty="0"/>
              <a:t>Make the entire lifecycle more efficient, consistent, and repeatable</a:t>
            </a:r>
          </a:p>
          <a:p>
            <a:pPr lvl="1"/>
            <a:r>
              <a:rPr lang="en-US" sz="2000" dirty="0"/>
              <a:t>Increase the quality of code produced by developers. </a:t>
            </a:r>
          </a:p>
          <a:p>
            <a:pPr lvl="1"/>
            <a:r>
              <a:rPr lang="en-US" sz="2000" dirty="0"/>
              <a:t>Eliminate inconsistencies between development, test, production, and customer environments</a:t>
            </a:r>
          </a:p>
          <a:p>
            <a:pPr lvl="1"/>
            <a:r>
              <a:rPr lang="en-US" sz="2000" dirty="0"/>
              <a:t>Support segregation of duties</a:t>
            </a:r>
          </a:p>
          <a:p>
            <a:pPr lvl="1"/>
            <a:r>
              <a:rPr lang="en-US" sz="2000" dirty="0"/>
              <a:t>Significantly improves the speed and reliability of continuous deployment and continuous integration systems</a:t>
            </a:r>
          </a:p>
          <a:p>
            <a:pPr lvl="1"/>
            <a:r>
              <a:rPr lang="en-US" sz="2000" dirty="0"/>
              <a:t>Because the containers are so lightweight, address significant performance, costs, deployment, and portability issues normally associated with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1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3332" y="27160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>
                <a:solidFill>
                  <a:schemeClr val="bg1"/>
                </a:solidFill>
              </a:rPr>
              <a:t>How They Work</a:t>
            </a:r>
          </a:p>
          <a:p>
            <a:r>
              <a:rPr lang="en-US" dirty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277812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744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25233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Virtualization (Hypervisors)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Linux features: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chroot</a:t>
            </a:r>
            <a:endParaRPr lang="en-US" sz="2800" i="1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>
                <a:latin typeface="Cabin" panose="020B0803050202020004" pitchFamily="34" charset="0"/>
              </a:rPr>
              <a:t>namespaces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cgroups</a:t>
            </a:r>
            <a:endParaRPr lang="en-US" sz="2800" i="1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AuFS</a:t>
            </a:r>
            <a:endParaRPr lang="en-US" sz="2800" i="1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Containers</a:t>
            </a:r>
          </a:p>
          <a:p>
            <a:pPr marL="914400" lvl="1" indent="-457200">
              <a:buFont typeface="Arial" charset="0"/>
              <a:buChar char="•"/>
            </a:pPr>
            <a:r>
              <a:rPr lang="bg-BG" sz="2800" dirty="0">
                <a:latin typeface="Cabin" panose="020B0803050202020004" pitchFamily="34" charset="0"/>
              </a:rPr>
              <a:t>LXC</a:t>
            </a:r>
            <a:r>
              <a:rPr lang="en-US" sz="2800" dirty="0">
                <a:latin typeface="Cabin" panose="020B0803050202020004" pitchFamily="34" charset="0"/>
              </a:rPr>
              <a:t> &amp; </a:t>
            </a:r>
            <a:r>
              <a:rPr lang="en-US" sz="2800" dirty="0" err="1">
                <a:latin typeface="Cabin" panose="020B0803050202020004" pitchFamily="34" charset="0"/>
              </a:rPr>
              <a:t>Docker</a:t>
            </a:r>
            <a:endParaRPr lang="en-US" sz="2800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Virtualization spectrum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Virtualization comparison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96" y="139214"/>
            <a:ext cx="3200400" cy="36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185" y="2057399"/>
            <a:ext cx="3076829" cy="3001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883" y="3815035"/>
            <a:ext cx="2848234" cy="27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(Virtualization &amp; Hypervisors)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8093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Transforms hardware to software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bin" panose="020B0803050202020004" pitchFamily="34" charset="0"/>
              </a:rPr>
              <a:t>Run multiple operating systems as virtual machines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05" y="3109144"/>
            <a:ext cx="5486400" cy="3060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46504" y="3300666"/>
            <a:ext cx="4545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Cabin" panose="020B0803050202020004" pitchFamily="34" charset="0"/>
              </a:rPr>
              <a:t>Problems:</a:t>
            </a:r>
          </a:p>
          <a:p>
            <a:pPr marL="914400" lvl="1" indent="-457200">
              <a:buFont typeface="Arial" charset="0"/>
              <a:buChar char="•"/>
            </a:pPr>
            <a:endParaRPr lang="en-US" sz="3200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3200" dirty="0">
                <a:latin typeface="Cabin" panose="020B0803050202020004" pitchFamily="34" charset="0"/>
              </a:rPr>
              <a:t>Heavy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3200" dirty="0">
                <a:latin typeface="Cabin" panose="020B0803050202020004" pitchFamily="34" charset="0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68997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214"/>
            <a:ext cx="11353801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basics (</a:t>
            </a:r>
            <a:r>
              <a:rPr lang="en-US" dirty="0" err="1"/>
              <a:t>chroot</a:t>
            </a:r>
            <a:r>
              <a:rPr lang="en-US" dirty="0"/>
              <a:t>, namespaces, </a:t>
            </a:r>
            <a:r>
              <a:rPr lang="en-US" dirty="0" err="1"/>
              <a:t>cgroups</a:t>
            </a:r>
            <a:r>
              <a:rPr lang="en-US" dirty="0"/>
              <a:t>, </a:t>
            </a:r>
            <a:r>
              <a:rPr lang="en-US" dirty="0" err="1"/>
              <a:t>AuFS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7078" y="1252330"/>
            <a:ext cx="1171492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chroot</a:t>
            </a:r>
            <a:r>
              <a:rPr lang="en-US" sz="2800" dirty="0">
                <a:latin typeface="Cabin" panose="020B0803050202020004" pitchFamily="34" charset="0"/>
              </a:rPr>
              <a:t> (jail):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Cabin" panose="020B0803050202020004" pitchFamily="34" charset="0"/>
              </a:rPr>
              <a:t>An operation that changes the apparent root directory for the current running process and its children.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>
                <a:latin typeface="Cabin" panose="020B0803050202020004" pitchFamily="34" charset="0"/>
              </a:rPr>
              <a:t>namespaces</a:t>
            </a:r>
            <a:r>
              <a:rPr lang="en-US" sz="2800" dirty="0">
                <a:latin typeface="Cabin" panose="020B0803050202020004" pitchFamily="34" charset="0"/>
              </a:rPr>
              <a:t> (what you have):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Cabin" panose="020B0803050202020004" pitchFamily="34" charset="0"/>
              </a:rPr>
              <a:t>Is lightweight process virtualization that isolates each process to have different views of the system than other processes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cgroups</a:t>
            </a:r>
            <a:r>
              <a:rPr lang="en-US" sz="2800" dirty="0">
                <a:latin typeface="Cabin" panose="020B0803050202020004" pitchFamily="34" charset="0"/>
              </a:rPr>
              <a:t> (what you can do):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Cabin" panose="020B0803050202020004" pitchFamily="34" charset="0"/>
              </a:rPr>
              <a:t>Limits, accounts for, and isolates the resource usage (CPU, memory, disk I/O, network, etc.) of a collection of processes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AuFS</a:t>
            </a:r>
            <a:r>
              <a:rPr lang="en-US" sz="2800" dirty="0">
                <a:latin typeface="Cabin" panose="020B0803050202020004" pitchFamily="34" charset="0"/>
              </a:rPr>
              <a:t> (</a:t>
            </a:r>
            <a:r>
              <a:rPr lang="en-US" sz="2800" u="sng" dirty="0">
                <a:latin typeface="Cabin" panose="020B0803050202020004" pitchFamily="34" charset="0"/>
              </a:rPr>
              <a:t>A</a:t>
            </a:r>
            <a:r>
              <a:rPr lang="en-US" sz="2800" dirty="0">
                <a:latin typeface="Cabin" panose="020B0803050202020004" pitchFamily="34" charset="0"/>
              </a:rPr>
              <a:t>dvanced multi layered </a:t>
            </a:r>
            <a:r>
              <a:rPr lang="en-US" sz="2800" u="sng" dirty="0">
                <a:latin typeface="Cabin" panose="020B0803050202020004" pitchFamily="34" charset="0"/>
              </a:rPr>
              <a:t>u</a:t>
            </a:r>
            <a:r>
              <a:rPr lang="en-US" sz="2800" dirty="0">
                <a:latin typeface="Cabin" panose="020B0803050202020004" pitchFamily="34" charset="0"/>
              </a:rPr>
              <a:t>nification </a:t>
            </a:r>
            <a:r>
              <a:rPr lang="en-US" sz="2800" u="sng" dirty="0" err="1">
                <a:latin typeface="Cabin" panose="020B0803050202020004" pitchFamily="34" charset="0"/>
              </a:rPr>
              <a:t>F</a:t>
            </a:r>
            <a:r>
              <a:rPr lang="en-US" sz="2800" dirty="0" err="1">
                <a:latin typeface="Cabin" panose="020B0803050202020004" pitchFamily="34" charset="0"/>
              </a:rPr>
              <a:t>ile</a:t>
            </a:r>
            <a:r>
              <a:rPr lang="en-US" sz="2800" u="sng" dirty="0" err="1">
                <a:latin typeface="Cabin" panose="020B0803050202020004" pitchFamily="34" charset="0"/>
              </a:rPr>
              <a:t>S</a:t>
            </a:r>
            <a:r>
              <a:rPr lang="en-US" sz="2800" dirty="0" err="1">
                <a:latin typeface="Cabin" panose="020B0803050202020004" pitchFamily="34" charset="0"/>
              </a:rPr>
              <a:t>ystem</a:t>
            </a:r>
            <a:r>
              <a:rPr lang="en-US" sz="2800" dirty="0">
                <a:latin typeface="Cabin" panose="020B0803050202020004" pitchFamily="34" charset="0"/>
              </a:rPr>
              <a:t>):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Cabin" panose="020B0803050202020004" pitchFamily="34" charset="0"/>
              </a:rPr>
              <a:t>Implements a union mount for Linux file systems (Copy-on-write)</a:t>
            </a:r>
            <a:endParaRPr lang="bg-BG" sz="2000" dirty="0">
              <a:latin typeface="Cabin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(LXC)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182756"/>
            <a:ext cx="1117820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abin" panose="020B0803050202020004" pitchFamily="34" charset="0"/>
              </a:rPr>
              <a:t>LinuX</a:t>
            </a:r>
            <a:r>
              <a:rPr lang="en-US" sz="3600" dirty="0">
                <a:latin typeface="Cabin" panose="020B0803050202020004" pitchFamily="34" charset="0"/>
              </a:rPr>
              <a:t> Container (LXC) is </a:t>
            </a:r>
            <a:r>
              <a:rPr lang="en-US" sz="3600" i="1" dirty="0">
                <a:latin typeface="Cabin" panose="020B0803050202020004" pitchFamily="34" charset="0"/>
              </a:rPr>
              <a:t>namespaces</a:t>
            </a:r>
            <a:r>
              <a:rPr lang="en-US" sz="3600" dirty="0">
                <a:latin typeface="Cabin" panose="020B0803050202020004" pitchFamily="34" charset="0"/>
              </a:rPr>
              <a:t> + </a:t>
            </a:r>
            <a:r>
              <a:rPr lang="en-US" sz="3600" i="1" dirty="0" err="1">
                <a:latin typeface="Cabin" panose="020B0803050202020004" pitchFamily="34" charset="0"/>
              </a:rPr>
              <a:t>cgroups</a:t>
            </a:r>
            <a:endParaRPr lang="en-US" sz="3600" i="1" dirty="0">
              <a:latin typeface="Cabin" panose="020B0803050202020004" pitchFamily="34" charset="0"/>
            </a:endParaRPr>
          </a:p>
          <a:p>
            <a:pPr lvl="1"/>
            <a:r>
              <a:rPr lang="en-US" sz="3200" i="1" dirty="0">
                <a:latin typeface="Cabin" panose="020B0803050202020004" pitchFamily="34" charset="0"/>
              </a:rPr>
              <a:t>i.e. </a:t>
            </a:r>
            <a:r>
              <a:rPr lang="en-US" sz="3200" i="1" dirty="0" err="1">
                <a:latin typeface="Cabin" panose="020B0803050202020004" pitchFamily="34" charset="0"/>
              </a:rPr>
              <a:t>chroot</a:t>
            </a:r>
            <a:r>
              <a:rPr lang="en-US" sz="3200" i="1" dirty="0">
                <a:latin typeface="Cabin" panose="020B0803050202020004" pitchFamily="34" charset="0"/>
              </a:rPr>
              <a:t> on steroids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697462"/>
            <a:ext cx="938083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Processes are isolated, but run straight on the host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CPU performance = native performance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memory performance = a few % shaved off for accounting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network performance = small overhead</a:t>
            </a:r>
          </a:p>
        </p:txBody>
      </p:sp>
    </p:spTree>
    <p:extLst>
      <p:ext uri="{BB962C8B-B14F-4D97-AF65-F5344CB8AC3E}">
        <p14:creationId xmlns:p14="http://schemas.microsoft.com/office/powerpoint/2010/main" val="16060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34" y="1631092"/>
            <a:ext cx="7197261" cy="5226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(</a:t>
            </a:r>
            <a:r>
              <a:rPr lang="en-US" dirty="0" err="1"/>
              <a:t>Docker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182756"/>
            <a:ext cx="11178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Docker</a:t>
            </a:r>
            <a:r>
              <a:rPr lang="en-US" sz="3600" dirty="0"/>
              <a:t> is </a:t>
            </a:r>
            <a:r>
              <a:rPr lang="en-US" sz="3600" i="1" dirty="0"/>
              <a:t>LXC</a:t>
            </a:r>
            <a:r>
              <a:rPr lang="en-US" sz="3600" dirty="0"/>
              <a:t> + </a:t>
            </a:r>
            <a:r>
              <a:rPr lang="en-US" sz="3600" i="1" dirty="0"/>
              <a:t>a </a:t>
            </a:r>
            <a:r>
              <a:rPr lang="en-US" sz="3600" i="1" dirty="0" err="1"/>
              <a:t>Filesystem</a:t>
            </a:r>
            <a:endParaRPr lang="en-US" sz="3600" i="1" dirty="0"/>
          </a:p>
        </p:txBody>
      </p:sp>
      <p:sp>
        <p:nvSpPr>
          <p:cNvPr id="8" name="Rectangle 7"/>
          <p:cNvSpPr/>
          <p:nvPr/>
        </p:nvSpPr>
        <p:spPr>
          <a:xfrm>
            <a:off x="838200" y="1829087"/>
            <a:ext cx="461113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/>
              <a:t>Unioning</a:t>
            </a:r>
            <a:r>
              <a:rPr lang="en-US" sz="2800" dirty="0"/>
              <a:t> </a:t>
            </a:r>
            <a:r>
              <a:rPr lang="en-US" sz="2800" dirty="0" err="1"/>
              <a:t>filesystems</a:t>
            </a:r>
            <a:r>
              <a:rPr lang="en-US" sz="2800" dirty="0"/>
              <a:t>  (AUFS, </a:t>
            </a:r>
            <a:r>
              <a:rPr lang="en-US" sz="2800" dirty="0" err="1"/>
              <a:t>overlayfs</a:t>
            </a:r>
            <a:r>
              <a:rPr lang="en-US" sz="28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Snapshotting </a:t>
            </a:r>
            <a:r>
              <a:rPr lang="en-US" sz="2800" dirty="0" err="1"/>
              <a:t>filesystems</a:t>
            </a:r>
            <a:r>
              <a:rPr lang="en-US" sz="2800" dirty="0"/>
              <a:t> (BTRFS, ZFS)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Copy-on-write block devices (thin snapshots with LVM/device-mapper)</a:t>
            </a:r>
          </a:p>
        </p:txBody>
      </p:sp>
    </p:spTree>
    <p:extLst>
      <p:ext uri="{BB962C8B-B14F-4D97-AF65-F5344CB8AC3E}">
        <p14:creationId xmlns:p14="http://schemas.microsoft.com/office/powerpoint/2010/main" val="14404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(Virtualization Spectrum)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216715"/>
            <a:ext cx="9182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7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</a:t>
            </a:r>
            <a:r>
              <a:rPr lang="en-US"/>
              <a:t>basics (Virtualization Comparison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0" y="1436298"/>
            <a:ext cx="9512033" cy="51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2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(VM Comparison)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2)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OS</a:t>
            </a:r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</a:t>
            </a:r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9525" y="1628775"/>
            <a:ext cx="4118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Containers are isolated,</a:t>
            </a:r>
          </a:p>
          <a:p>
            <a:r>
              <a:rPr lang="en-US" sz="2800" dirty="0"/>
              <a:t>but share OS and, where</a:t>
            </a:r>
          </a:p>
          <a:p>
            <a:r>
              <a:rPr lang="en-US" sz="2800" dirty="0"/>
              <a:t>appropriate, bins/libraries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Market View: Evolution of IT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4134" y="1638300"/>
            <a:ext cx="1447800" cy="762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t"/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0233" y="990602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1995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6128" y="1028700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5921" y="1899608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924660" y="2997209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051617" y="2530935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204017" y="4969335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/>
        </p:nvGraphicFramePr>
        <p:xfrm>
          <a:off x="3124201" y="3029682"/>
          <a:ext cx="1507669" cy="132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lowchart: Magnetic Disk 23"/>
          <p:cNvSpPr/>
          <p:nvPr/>
        </p:nvSpPr>
        <p:spPr>
          <a:xfrm>
            <a:off x="3382734" y="5067300"/>
            <a:ext cx="990600" cy="1295400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/>
          <p:cNvSpPr/>
          <p:nvPr/>
        </p:nvSpPr>
        <p:spPr>
          <a:xfrm>
            <a:off x="3829050" y="4572000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3829050" y="2481692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43000" y="102870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823143" y="5719611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Striped Right Arrow 46"/>
          <p:cNvSpPr/>
          <p:nvPr/>
        </p:nvSpPr>
        <p:spPr>
          <a:xfrm>
            <a:off x="5149377" y="3401468"/>
            <a:ext cx="990600" cy="578316"/>
          </a:xfrm>
          <a:prstGeom prst="striped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51992" y="5413415"/>
            <a:ext cx="2832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(public/private/virtualized)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42454" y="3358115"/>
            <a:ext cx="305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Assembled by developers using best available  services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32917" y="1559385"/>
            <a:ext cx="305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Thin app on mobile, tablet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8650" y="1704975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Thick, client-server app on thick 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8175" y="3105150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Well-defined stack:</a:t>
            </a:r>
          </a:p>
          <a:p>
            <a:r>
              <a:rPr lang="en-US" dirty="0">
                <a:solidFill>
                  <a:schemeClr val="tx2"/>
                </a:solidFill>
              </a:rPr>
              <a:t>        - O/S</a:t>
            </a:r>
          </a:p>
          <a:p>
            <a:r>
              <a:rPr lang="en-US" dirty="0">
                <a:solidFill>
                  <a:schemeClr val="tx2"/>
                </a:solidFill>
              </a:rPr>
              <a:t>        - Runtime</a:t>
            </a:r>
          </a:p>
          <a:p>
            <a:r>
              <a:rPr lang="en-US" dirty="0">
                <a:solidFill>
                  <a:schemeClr val="tx2"/>
                </a:solidFill>
              </a:rPr>
              <a:t>        - Middleware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2500" y="541020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Monolithic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Physical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019818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</a:t>
            </a:r>
            <a:r>
              <a:rPr lang="en-US" dirty="0" err="1"/>
              <a:t>Docker</a:t>
            </a:r>
            <a:r>
              <a:rPr lang="en-US" dirty="0"/>
              <a:t> containers lightweight?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 App</a:t>
            </a:r>
          </a:p>
          <a:p>
            <a:r>
              <a:rPr lang="en-US" sz="1400" dirty="0"/>
              <a:t>(No OS to take</a:t>
            </a:r>
          </a:p>
          <a:p>
            <a:r>
              <a:rPr lang="en-US" sz="1400" dirty="0"/>
              <a:t>up space, resources,</a:t>
            </a:r>
          </a:p>
          <a:p>
            <a:r>
              <a:rPr lang="en-US" sz="1400" dirty="0"/>
              <a:t>or require restart)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38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App</a:t>
            </a:r>
          </a:p>
          <a:p>
            <a:endParaRPr lang="en-US" sz="1400" dirty="0"/>
          </a:p>
          <a:p>
            <a:r>
              <a:rPr lang="en-US" sz="1400" dirty="0"/>
              <a:t>Union file system allows</a:t>
            </a:r>
          </a:p>
          <a:p>
            <a:r>
              <a:rPr lang="en-US" sz="1400" dirty="0"/>
              <a:t>us to only save the diffs</a:t>
            </a:r>
          </a:p>
          <a:p>
            <a:r>
              <a:rPr lang="en-US" sz="1400" dirty="0"/>
              <a:t>Between container A and container 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VMs</a:t>
            </a:r>
          </a:p>
          <a:p>
            <a:r>
              <a:rPr lang="en-US" sz="1400" dirty="0"/>
              <a:t>Every app, every copy of an</a:t>
            </a:r>
          </a:p>
          <a:p>
            <a:r>
              <a:rPr lang="en-US" sz="1400" dirty="0"/>
              <a:t>app, and every slight modification</a:t>
            </a:r>
          </a:p>
          <a:p>
            <a:r>
              <a:rPr lang="en-US" sz="1400" dirty="0"/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Copy of</a:t>
            </a:r>
          </a:p>
          <a:p>
            <a:pPr algn="ctr"/>
            <a:r>
              <a:rPr lang="en-US" dirty="0"/>
              <a:t>App</a:t>
            </a:r>
          </a:p>
          <a:p>
            <a:r>
              <a:rPr lang="en-US" sz="1400" dirty="0"/>
              <a:t>No OS. Can</a:t>
            </a:r>
          </a:p>
          <a:p>
            <a:r>
              <a:rPr lang="en-US" sz="1400" dirty="0"/>
              <a:t>Share bins/libs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Guest</a:t>
            </a:r>
          </a:p>
          <a:p>
            <a:pPr algn="ctr"/>
            <a:r>
              <a:rPr lang="en-US" dirty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basics of the </a:t>
            </a:r>
            <a:r>
              <a:rPr lang="en-US" dirty="0" err="1"/>
              <a:t>Docker</a:t>
            </a:r>
            <a:r>
              <a:rPr lang="en-US" dirty="0"/>
              <a:t> system?</a:t>
            </a:r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Source Code Repository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/>
              <a:t>Docker</a:t>
            </a:r>
            <a:r>
              <a:rPr lang="en-US" sz="1400" u="sng" dirty="0" err="1"/>
              <a:t>file</a:t>
            </a:r>
            <a:endParaRPr lang="en-US" sz="1400" u="sng" dirty="0"/>
          </a:p>
          <a:p>
            <a:pPr algn="ctr"/>
            <a:r>
              <a:rPr lang="en-US" sz="1400" b="1" dirty="0"/>
              <a:t>For </a:t>
            </a:r>
          </a:p>
          <a:p>
            <a:pPr algn="ctr"/>
            <a:r>
              <a:rPr lang="en-US" sz="1400" b="1" dirty="0"/>
              <a:t>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Docker</a:t>
            </a:r>
            <a:endParaRPr lang="en-US" dirty="0"/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Build</a:t>
            </a:r>
          </a:p>
        </p:txBody>
      </p:sp>
      <p:sp>
        <p:nvSpPr>
          <p:cNvPr id="25" name="Flowchart: Process 24"/>
          <p:cNvSpPr/>
          <p:nvPr/>
        </p:nvSpPr>
        <p:spPr>
          <a:xfrm rot="5400000">
            <a:off x="9884929" y="5261098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2 OS 2 (Linux)</a:t>
            </a:r>
          </a:p>
        </p:txBody>
      </p:sp>
      <p:sp>
        <p:nvSpPr>
          <p:cNvPr id="27" name="Cube 26"/>
          <p:cNvSpPr/>
          <p:nvPr/>
        </p:nvSpPr>
        <p:spPr>
          <a:xfrm>
            <a:off x="8437123" y="48035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sp>
        <p:nvSpPr>
          <p:cNvPr id="28" name="Cube 27"/>
          <p:cNvSpPr/>
          <p:nvPr/>
        </p:nvSpPr>
        <p:spPr>
          <a:xfrm>
            <a:off x="9077203" y="48361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B</a:t>
            </a:r>
          </a:p>
        </p:txBody>
      </p:sp>
      <p:sp>
        <p:nvSpPr>
          <p:cNvPr id="29" name="Cube 28"/>
          <p:cNvSpPr/>
          <p:nvPr/>
        </p:nvSpPr>
        <p:spPr>
          <a:xfrm>
            <a:off x="9692899" y="48432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C</a:t>
            </a:r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Container A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015257" y="2907330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23954" y="2988218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Pull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Run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  OS (Linux)</a:t>
            </a:r>
          </a:p>
        </p:txBody>
      </p: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Changes and Updates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Docker</a:t>
            </a:r>
            <a:endParaRPr lang="en-US" dirty="0"/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 Registry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</a:t>
            </a:r>
            <a:r>
              <a:rPr lang="en-US" dirty="0"/>
              <a:t> Engine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Push</a:t>
            </a:r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Update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  <a:r>
              <a:rPr lang="el-GR" dirty="0"/>
              <a:t>Δ</a:t>
            </a:r>
            <a:r>
              <a:rPr lang="en-US" dirty="0"/>
              <a:t> </a:t>
            </a:r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Bins/</a:t>
            </a:r>
          </a:p>
          <a:p>
            <a:pPr algn="ctr"/>
            <a:r>
              <a:rPr lang="en-US" dirty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r>
              <a:rPr lang="en-US" dirty="0"/>
              <a:t>A’’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214"/>
            <a:ext cx="11078817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two years since </a:t>
            </a:r>
            <a:r>
              <a:rPr lang="en-US" dirty="0" err="1"/>
              <a:t>Docker</a:t>
            </a:r>
            <a:r>
              <a:rPr lang="en-US" dirty="0"/>
              <a:t> launched (July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20" y="1170102"/>
            <a:ext cx="11230776" cy="490899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&gt; 29,000 </a:t>
            </a:r>
            <a:r>
              <a:rPr lang="en-US" sz="2400" dirty="0" err="1"/>
              <a:t>Github</a:t>
            </a:r>
            <a:r>
              <a:rPr lang="en-US" sz="2400" dirty="0"/>
              <a:t> stars</a:t>
            </a:r>
          </a:p>
          <a:p>
            <a:r>
              <a:rPr lang="en-US" sz="2400" dirty="0"/>
              <a:t>&gt; 1000 significant contributors</a:t>
            </a:r>
          </a:p>
          <a:p>
            <a:r>
              <a:rPr lang="en-US" sz="2400" dirty="0"/>
              <a:t>Major contributions from: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(the company)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RedHat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IBM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Google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Oracle</a:t>
            </a:r>
          </a:p>
          <a:p>
            <a:r>
              <a:rPr lang="en-US" sz="2400" dirty="0"/>
              <a:t>&gt; 95 official images</a:t>
            </a:r>
          </a:p>
          <a:p>
            <a:r>
              <a:rPr lang="en-US" sz="2400" dirty="0"/>
              <a:t>&gt; 1000’s of </a:t>
            </a:r>
            <a:r>
              <a:rPr lang="en-US" sz="2400" dirty="0" err="1"/>
              <a:t>Dockerized</a:t>
            </a:r>
            <a:r>
              <a:rPr lang="en-US" sz="2400" dirty="0"/>
              <a:t> applications (https://</a:t>
            </a:r>
            <a:r>
              <a:rPr lang="en-US" sz="2400" dirty="0" err="1"/>
              <a:t>hub.docker.com</a:t>
            </a:r>
            <a:r>
              <a:rPr lang="en-US" sz="2400" dirty="0"/>
              <a:t>)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Memcached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Redis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Node.js</a:t>
            </a:r>
            <a:r>
              <a:rPr lang="en-US" sz="2000" dirty="0">
                <a:solidFill>
                  <a:schemeClr val="tx1"/>
                </a:solidFill>
              </a:rPr>
              <a:t>, Hadoop, MySQL, </a:t>
            </a:r>
            <a:r>
              <a:rPr lang="en-US" sz="2000" dirty="0" err="1">
                <a:solidFill>
                  <a:schemeClr val="tx1"/>
                </a:solidFill>
              </a:rPr>
              <a:t>LogStash</a:t>
            </a:r>
            <a:r>
              <a:rPr lang="en-US" sz="2000" dirty="0">
                <a:solidFill>
                  <a:schemeClr val="tx1"/>
                </a:solidFill>
              </a:rPr>
              <a:t> etc…</a:t>
            </a:r>
          </a:p>
          <a:p>
            <a:r>
              <a:rPr lang="en-US" sz="2400" dirty="0"/>
              <a:t>Integration in Jenkins, Travis, Chef, Puppet, Vagrant and </a:t>
            </a:r>
            <a:r>
              <a:rPr lang="en-US" sz="2400" dirty="0" err="1"/>
              <a:t>OpenStack</a:t>
            </a:r>
            <a:endParaRPr lang="en-US" sz="2400" dirty="0"/>
          </a:p>
          <a:p>
            <a:r>
              <a:rPr lang="en-US" sz="2400" dirty="0"/>
              <a:t>Completely rewritten in Go, </a:t>
            </a:r>
            <a:r>
              <a:rPr lang="en-US" sz="2400" dirty="0" err="1"/>
              <a:t>butthat’s</a:t>
            </a:r>
            <a:r>
              <a:rPr lang="en-US" sz="2400" dirty="0"/>
              <a:t> a talk for another day</a:t>
            </a:r>
            <a:r>
              <a:rPr lang="is-IS" sz="2400" dirty="0"/>
              <a:t>…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3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3332" y="32494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r>
              <a:rPr lang="en-US" dirty="0"/>
              <a:t>The solution</a:t>
            </a:r>
          </a:p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 and Containers Matter?</a:t>
            </a:r>
          </a:p>
          <a:p>
            <a:r>
              <a:rPr lang="en-US" dirty="0"/>
              <a:t>How They Work</a:t>
            </a:r>
          </a:p>
          <a:p>
            <a:r>
              <a:rPr lang="en-US" dirty="0">
                <a:solidFill>
                  <a:schemeClr val="bg1"/>
                </a:solidFill>
              </a:rPr>
              <a:t>Alternative/Complementary Approaches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3292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890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Alternatives/Complementary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510" y="1326776"/>
            <a:ext cx="4866640" cy="4908995"/>
          </a:xfrm>
        </p:spPr>
        <p:txBody>
          <a:bodyPr>
            <a:normAutofit/>
          </a:bodyPr>
          <a:lstStyle/>
          <a:p>
            <a:r>
              <a:rPr lang="en-US" dirty="0"/>
              <a:t>Policy</a:t>
            </a:r>
            <a:endParaRPr lang="en-US" sz="2400" dirty="0"/>
          </a:p>
          <a:p>
            <a:pPr lvl="1"/>
            <a:r>
              <a:rPr lang="en-US" sz="2000" dirty="0"/>
              <a:t>Reduce Rows</a:t>
            </a:r>
          </a:p>
          <a:p>
            <a:pPr lvl="1"/>
            <a:endParaRPr lang="en-US" sz="2000" dirty="0"/>
          </a:p>
          <a:p>
            <a:r>
              <a:rPr lang="en-US" dirty="0"/>
              <a:t>Configuration Management</a:t>
            </a:r>
            <a:endParaRPr lang="en-US" sz="2400" dirty="0"/>
          </a:p>
          <a:p>
            <a:pPr lvl="1"/>
            <a:r>
              <a:rPr lang="en-US" sz="2000" dirty="0"/>
              <a:t>Reduce Columns</a:t>
            </a:r>
          </a:p>
          <a:p>
            <a:pPr lvl="1"/>
            <a:endParaRPr lang="en-US" sz="2000" dirty="0"/>
          </a:p>
          <a:p>
            <a:r>
              <a:rPr lang="en-US" dirty="0"/>
              <a:t>Traditional HW Virtualization</a:t>
            </a:r>
          </a:p>
          <a:p>
            <a:endParaRPr lang="en-US" dirty="0"/>
          </a:p>
          <a:p>
            <a:r>
              <a:rPr lang="en-US" dirty="0"/>
              <a:t>Packaging Automation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5124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Alternative 1: Impose Consistent </a:t>
            </a:r>
            <a:r>
              <a:rPr lang="en-US" sz="3600" dirty="0" err="1"/>
              <a:t>Dev</a:t>
            </a:r>
            <a:r>
              <a:rPr lang="en-US" sz="3600" dirty="0"/>
              <a:t>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60" y="1098177"/>
            <a:ext cx="4438016" cy="4064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Description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Try to impose a consistent development environment </a:t>
            </a:r>
          </a:p>
          <a:p>
            <a:pPr marL="0" indent="0">
              <a:buNone/>
            </a:pPr>
            <a:r>
              <a:rPr lang="en-US" sz="3600" dirty="0"/>
              <a:t>Challenges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Goes against 20 years of development trends</a:t>
            </a:r>
          </a:p>
          <a:p>
            <a:pPr lvl="1"/>
            <a:r>
              <a:rPr lang="en-US" sz="2000" dirty="0"/>
              <a:t>Can’t predict what will be needed for next app</a:t>
            </a:r>
          </a:p>
          <a:p>
            <a:pPr lvl="1"/>
            <a:r>
              <a:rPr lang="en-US" sz="2000" dirty="0"/>
              <a:t>Doesn’t work outside confines of the enterprise (e.g. at customer sites)</a:t>
            </a:r>
          </a:p>
        </p:txBody>
      </p:sp>
      <p:sp>
        <p:nvSpPr>
          <p:cNvPr id="37" name="Right Arrow 36"/>
          <p:cNvSpPr/>
          <p:nvPr/>
        </p:nvSpPr>
        <p:spPr>
          <a:xfrm rot="5400000">
            <a:off x="182880" y="1470025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173355" y="5012539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-887952" y="3338484"/>
            <a:ext cx="284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Reduce # rows via policy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6479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2: Configuration </a:t>
            </a:r>
            <a:r>
              <a:rPr lang="en-US" dirty="0" err="1"/>
              <a:t>Mgt</a:t>
            </a:r>
            <a:r>
              <a:rPr lang="en-US" dirty="0"/>
              <a:t>/Automation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60" y="1136276"/>
            <a:ext cx="4277360" cy="4908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Description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Automate creation of consistent runtime environment for different machines</a:t>
            </a:r>
          </a:p>
          <a:p>
            <a:pPr marL="0" indent="0">
              <a:buNone/>
            </a:pPr>
            <a:r>
              <a:rPr lang="en-US" sz="3600" dirty="0"/>
              <a:t>Challenges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Chef/Puppet etc. are extremely useful for creating more consistent machine configuration</a:t>
            </a:r>
          </a:p>
          <a:p>
            <a:pPr lvl="1"/>
            <a:r>
              <a:rPr lang="en-US" sz="2000" dirty="0"/>
              <a:t>But…has to be redone for each new application or version</a:t>
            </a:r>
          </a:p>
          <a:p>
            <a:pPr lvl="1"/>
            <a:r>
              <a:rPr lang="en-US" sz="2000" dirty="0"/>
              <a:t>Brittle</a:t>
            </a:r>
          </a:p>
          <a:p>
            <a:pPr lvl="1"/>
            <a:r>
              <a:rPr lang="en-US" sz="2000" dirty="0"/>
              <a:t>Doesn’t work easily outside confines of the enterprise (e.g. at customer sites)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1000524" y="5655311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0800000">
            <a:off x="6509426" y="5686275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924051" y="5806372"/>
            <a:ext cx="450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Reduce # Columns via Chef/Puppet/etc.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772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3: Hardware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59" y="1136276"/>
            <a:ext cx="4432631" cy="5602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Description</a:t>
            </a:r>
            <a:r>
              <a:rPr lang="en-US" sz="3000" dirty="0"/>
              <a:t>:</a:t>
            </a:r>
          </a:p>
          <a:p>
            <a:pPr lvl="1"/>
            <a:r>
              <a:rPr lang="en-US" sz="2000" dirty="0"/>
              <a:t>Create a virtual server for each app</a:t>
            </a:r>
          </a:p>
          <a:p>
            <a:pPr marL="0" indent="0">
              <a:buNone/>
            </a:pPr>
            <a:r>
              <a:rPr lang="en-US" sz="3600" dirty="0"/>
              <a:t>Challenges</a:t>
            </a:r>
            <a:r>
              <a:rPr lang="en-US" sz="3000" dirty="0"/>
              <a:t>:</a:t>
            </a:r>
          </a:p>
          <a:p>
            <a:pPr lvl="1"/>
            <a:r>
              <a:rPr lang="en-US" sz="2000" dirty="0"/>
              <a:t>HW Virtualization great for many uses cases (e.g. server consolidation)</a:t>
            </a:r>
          </a:p>
          <a:p>
            <a:pPr lvl="1"/>
            <a:r>
              <a:rPr lang="en-US" sz="2000" dirty="0"/>
              <a:t>But.. heavyweight/expensive/slow</a:t>
            </a:r>
          </a:p>
          <a:p>
            <a:pPr lvl="1"/>
            <a:r>
              <a:rPr lang="en-US" sz="2000" dirty="0"/>
              <a:t>Need different VM for different hypervisor environments</a:t>
            </a:r>
          </a:p>
          <a:p>
            <a:pPr lvl="1"/>
            <a:r>
              <a:rPr lang="en-US" sz="2000" dirty="0"/>
              <a:t>Has to be completely redone for each new application or version</a:t>
            </a:r>
          </a:p>
          <a:p>
            <a:pPr marL="0" indent="0">
              <a:buNone/>
            </a:pPr>
            <a:r>
              <a:rPr lang="en-US" sz="3600" dirty="0"/>
              <a:t>Bad:</a:t>
            </a:r>
          </a:p>
          <a:p>
            <a:pPr lvl="1"/>
            <a:r>
              <a:rPr lang="en-US" sz="2000" dirty="0"/>
              <a:t>scale out</a:t>
            </a:r>
          </a:p>
          <a:p>
            <a:pPr lvl="1"/>
            <a:r>
              <a:rPr lang="en-US" sz="2000" dirty="0"/>
              <a:t>hybrid clouds</a:t>
            </a:r>
          </a:p>
          <a:p>
            <a:pPr lvl="1"/>
            <a:r>
              <a:rPr lang="en-US" sz="2000" dirty="0"/>
              <a:t>massive clustering</a:t>
            </a:r>
          </a:p>
          <a:p>
            <a:pPr lvl="1"/>
            <a:r>
              <a:rPr lang="en-US" sz="2000" dirty="0"/>
              <a:t>iterative development</a:t>
            </a:r>
          </a:p>
          <a:p>
            <a:pPr lvl="1"/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29" y="2938435"/>
            <a:ext cx="333271" cy="451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23" y="2938435"/>
            <a:ext cx="333271" cy="451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604" y="2938435"/>
            <a:ext cx="333271" cy="4518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54" y="2938435"/>
            <a:ext cx="333271" cy="4518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952" y="2938435"/>
            <a:ext cx="333271" cy="451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551" y="2938435"/>
            <a:ext cx="333271" cy="4518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033" y="2938435"/>
            <a:ext cx="333271" cy="4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2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4: Package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59" y="1098176"/>
            <a:ext cx="4551901" cy="5362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Description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Automate creation of different VMs for different</a:t>
            </a:r>
          </a:p>
          <a:p>
            <a:pPr marL="0" indent="0">
              <a:buNone/>
            </a:pPr>
            <a:r>
              <a:rPr lang="en-US" sz="3600" dirty="0"/>
              <a:t>Challenges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A great solution for certain distribution challenges, but…</a:t>
            </a:r>
          </a:p>
          <a:p>
            <a:pPr lvl="1"/>
            <a:r>
              <a:rPr lang="en-US" sz="2000" dirty="0"/>
              <a:t>VMs are still heavyweight/expensive</a:t>
            </a:r>
          </a:p>
          <a:p>
            <a:pPr lvl="1"/>
            <a:r>
              <a:rPr lang="en-US" sz="2000" dirty="0"/>
              <a:t>Has to be completely redone for each new application or version</a:t>
            </a:r>
          </a:p>
          <a:p>
            <a:pPr lvl="1"/>
            <a:r>
              <a:rPr lang="en-US" sz="2000" dirty="0"/>
              <a:t>Better idea: combine containers plus automation</a:t>
            </a:r>
          </a:p>
          <a:p>
            <a:pPr lvl="1"/>
            <a:endParaRPr lang="en-US" sz="2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29" y="2938435"/>
            <a:ext cx="333271" cy="4518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23" y="2938435"/>
            <a:ext cx="333271" cy="4518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604" y="2938435"/>
            <a:ext cx="333271" cy="4518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54" y="2938435"/>
            <a:ext cx="333271" cy="4518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952" y="2938435"/>
            <a:ext cx="333271" cy="4518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551" y="2938435"/>
            <a:ext cx="333271" cy="4518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033" y="2938435"/>
            <a:ext cx="333271" cy="4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3833" y="1032939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1726" y="1846697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10465" y="2944298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637422" y="2478024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99375" y="4644649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0100" y="469582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4850" y="90487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47023" y="5552400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Left Arrow Callout 2"/>
          <p:cNvSpPr/>
          <p:nvPr/>
        </p:nvSpPr>
        <p:spPr>
          <a:xfrm>
            <a:off x="5161907" y="2886075"/>
            <a:ext cx="3776870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ensure services interact consistently, avoid </a:t>
            </a:r>
            <a:r>
              <a:rPr lang="en-US"/>
              <a:t>dependency nightmare</a:t>
            </a:r>
            <a:endParaRPr lang="en-US" dirty="0"/>
          </a:p>
        </p:txBody>
      </p:sp>
      <p:sp>
        <p:nvSpPr>
          <p:cNvPr id="36" name="Left Arrow Callout 35"/>
          <p:cNvSpPr/>
          <p:nvPr/>
        </p:nvSpPr>
        <p:spPr>
          <a:xfrm>
            <a:off x="5161907" y="5095874"/>
            <a:ext cx="3514726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migrate &amp; scale quickly, ensure compatibility</a:t>
            </a:r>
          </a:p>
        </p:txBody>
      </p:sp>
      <p:sp>
        <p:nvSpPr>
          <p:cNvPr id="37" name="Left Arrow Callout 36"/>
          <p:cNvSpPr/>
          <p:nvPr/>
        </p:nvSpPr>
        <p:spPr>
          <a:xfrm>
            <a:off x="8486133" y="4000625"/>
            <a:ext cx="3381374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avoid n X n different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4493" y="5038725"/>
            <a:ext cx="267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(public/private/virtualized)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7745" y="3028950"/>
            <a:ext cx="276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Assembled by developers using best available  services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93" y="1647825"/>
            <a:ext cx="267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Thin app on mobile, tablet</a:t>
            </a:r>
          </a:p>
        </p:txBody>
      </p:sp>
    </p:spTree>
    <p:extLst>
      <p:ext uri="{BB962C8B-B14F-4D97-AF65-F5344CB8AC3E}">
        <p14:creationId xmlns:p14="http://schemas.microsoft.com/office/powerpoint/2010/main" val="2996577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169" y="378222"/>
            <a:ext cx="7562511" cy="5853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87906" y="3843930"/>
            <a:ext cx="9144000" cy="2387600"/>
          </a:xfrm>
        </p:spPr>
        <p:txBody>
          <a:bodyPr/>
          <a:lstStyle/>
          <a:p>
            <a:r>
              <a:rPr lang="en-US" dirty="0"/>
              <a:t>www.docker.io</a:t>
            </a:r>
          </a:p>
        </p:txBody>
      </p:sp>
    </p:spTree>
    <p:extLst>
      <p:ext uri="{BB962C8B-B14F-4D97-AF65-F5344CB8AC3E}">
        <p14:creationId xmlns:p14="http://schemas.microsoft.com/office/powerpoint/2010/main" val="238086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Stacks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hardware environments</a:t>
            </a: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services and apps interact appropriately?</a:t>
            </a: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migrate smoothly and quickly?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in N X N compatibility nightmare</a:t>
            </a:r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75"/>
            <a:ext cx="12192000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650" y="3562350"/>
            <a:ext cx="733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bin" pitchFamily="34" charset="0"/>
              </a:rPr>
              <a:t>A useful analogy…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12192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Goods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Multipilicity</a:t>
            </a:r>
            <a:r>
              <a:rPr lang="en-US" b="1" dirty="0">
                <a:solidFill>
                  <a:schemeClr val="bg1"/>
                </a:solidFill>
              </a:rPr>
              <a:t> of methods for transporting/storing</a:t>
            </a: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(e.g. from boat to train to truck)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Cargo Transport Pre-1960</a:t>
            </a:r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Also an </a:t>
            </a:r>
            <a:r>
              <a:rPr lang="en-US" dirty="0" err="1"/>
              <a:t>NxN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20507</TotalTime>
  <Words>2187</Words>
  <Application>Microsoft Office PowerPoint</Application>
  <PresentationFormat>Widescreen</PresentationFormat>
  <Paragraphs>735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Cabin</vt:lpstr>
      <vt:lpstr>Calibri</vt:lpstr>
      <vt:lpstr>Gill Sans</vt:lpstr>
      <vt:lpstr>Wingdings</vt:lpstr>
      <vt:lpstr>Office Theme</vt:lpstr>
      <vt:lpstr>Docker, Containers, and the Future of Application Delivery  presented by Jacob Hochstetler</vt:lpstr>
      <vt:lpstr>Contents</vt:lpstr>
      <vt:lpstr>Market View: Evolution of IT</vt:lpstr>
      <vt:lpstr>Challenges</vt:lpstr>
      <vt:lpstr>The Challenge</vt:lpstr>
      <vt:lpstr>Results in N X N compatibility nightmare</vt:lpstr>
      <vt:lpstr>PowerPoint Presentation</vt:lpstr>
      <vt:lpstr>Cargo Transport Pre-1960</vt:lpstr>
      <vt:lpstr>Also an NxN Matrix</vt:lpstr>
      <vt:lpstr>Contents</vt:lpstr>
      <vt:lpstr>Solution: Intermodal Shipping Container</vt:lpstr>
      <vt:lpstr>This eliminated the NXN problem…</vt:lpstr>
      <vt:lpstr>and spawned an Intermodal Shipping Container Ecosystem</vt:lpstr>
      <vt:lpstr>Docker is a shipping container system for code </vt:lpstr>
      <vt:lpstr>Or…put more simply</vt:lpstr>
      <vt:lpstr>Docker solves the NXN problem </vt:lpstr>
      <vt:lpstr>Contents</vt:lpstr>
      <vt:lpstr>Why containers matter</vt:lpstr>
      <vt:lpstr>Why Developers Care</vt:lpstr>
      <vt:lpstr>Why Devops Cares?</vt:lpstr>
      <vt:lpstr>Contents</vt:lpstr>
      <vt:lpstr>Container basics</vt:lpstr>
      <vt:lpstr>Container basics (Virtualization &amp; Hypervisors)</vt:lpstr>
      <vt:lpstr>Container basics (chroot, namespaces, cgroups, AuFS)</vt:lpstr>
      <vt:lpstr>Container basics (LXC)</vt:lpstr>
      <vt:lpstr>Container basics (Docker)</vt:lpstr>
      <vt:lpstr>Container basics (Virtualization Spectrum)</vt:lpstr>
      <vt:lpstr>Container basics (Virtualization Comparison)</vt:lpstr>
      <vt:lpstr>Container basics (VM Comparison)</vt:lpstr>
      <vt:lpstr>Why are Docker containers lightweight?</vt:lpstr>
      <vt:lpstr>What are the basics of the Docker system?</vt:lpstr>
      <vt:lpstr>Changes and Updates</vt:lpstr>
      <vt:lpstr>In the two years since Docker launched (July 2013)</vt:lpstr>
      <vt:lpstr>Contents</vt:lpstr>
      <vt:lpstr>Alternatives/Complementary Approaches</vt:lpstr>
      <vt:lpstr>Alternative 1: Impose Consistent Dev Environment</vt:lpstr>
      <vt:lpstr>Alternative 2: Configuration Mgt/Automation</vt:lpstr>
      <vt:lpstr>Alternative 3: Hardware Virtualization</vt:lpstr>
      <vt:lpstr>Alternative 4: Package Automation</vt:lpstr>
      <vt:lpstr>www.docker.io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Golub</dc:creator>
  <cp:lastModifiedBy>Jacob Hochstetler</cp:lastModifiedBy>
  <cp:revision>117</cp:revision>
  <dcterms:created xsi:type="dcterms:W3CDTF">2013-06-18T20:54:41Z</dcterms:created>
  <dcterms:modified xsi:type="dcterms:W3CDTF">2019-06-13T14:52:34Z</dcterms:modified>
</cp:coreProperties>
</file>